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418" r:id="rId3"/>
    <p:sldId id="378" r:id="rId4"/>
    <p:sldId id="379" r:id="rId5"/>
    <p:sldId id="380" r:id="rId6"/>
    <p:sldId id="381" r:id="rId7"/>
    <p:sldId id="382" r:id="rId8"/>
    <p:sldId id="383" r:id="rId9"/>
    <p:sldId id="390" r:id="rId10"/>
    <p:sldId id="391" r:id="rId11"/>
    <p:sldId id="392" r:id="rId12"/>
    <p:sldId id="384" r:id="rId13"/>
    <p:sldId id="395" r:id="rId14"/>
    <p:sldId id="393" r:id="rId15"/>
    <p:sldId id="397" r:id="rId16"/>
    <p:sldId id="396" r:id="rId17"/>
    <p:sldId id="403" r:id="rId18"/>
    <p:sldId id="404" r:id="rId19"/>
    <p:sldId id="406" r:id="rId20"/>
    <p:sldId id="398" r:id="rId21"/>
    <p:sldId id="399" r:id="rId22"/>
    <p:sldId id="419" r:id="rId23"/>
    <p:sldId id="400" r:id="rId24"/>
    <p:sldId id="401" r:id="rId25"/>
    <p:sldId id="407" r:id="rId26"/>
    <p:sldId id="408" r:id="rId27"/>
    <p:sldId id="412" r:id="rId28"/>
    <p:sldId id="413" r:id="rId29"/>
    <p:sldId id="402" r:id="rId30"/>
    <p:sldId id="385" r:id="rId31"/>
    <p:sldId id="415" r:id="rId32"/>
    <p:sldId id="409" r:id="rId33"/>
    <p:sldId id="414" r:id="rId34"/>
    <p:sldId id="410" r:id="rId35"/>
    <p:sldId id="411" r:id="rId36"/>
    <p:sldId id="417" r:id="rId37"/>
    <p:sldId id="416" r:id="rId38"/>
    <p:sldId id="346" r:id="rId39"/>
    <p:sldId id="420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FF0066"/>
    <a:srgbClr val="CC0099"/>
    <a:srgbClr val="FF00FF"/>
    <a:srgbClr val="9966FF"/>
    <a:srgbClr val="FF0000"/>
    <a:srgbClr val="EA9416"/>
    <a:srgbClr val="FF66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CEDE3-854C-43AD-9AE6-102F2217FC11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84EB5-E124-45AB-A1A1-C61279834E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140F-9AD3-4CD4-82A6-5BEF4841C6B3}" type="datetimeFigureOut">
              <a:rPr lang="it-IT" smtClean="0"/>
              <a:pPr/>
              <a:t>17/11/2019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0264-BB75-4F77-AF9D-45310DFB960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28728" y="4429132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/>
                </a:solidFill>
                <a:latin typeface="Candara" pitchFamily="34" charset="0"/>
              </a:rPr>
              <a:t> </a:t>
            </a:r>
            <a:r>
              <a:rPr lang="it-IT" sz="6600" b="1" dirty="0" smtClean="0">
                <a:solidFill>
                  <a:srgbClr val="FFFF00"/>
                </a:solidFill>
                <a:latin typeface="Candara" pitchFamily="34" charset="0"/>
              </a:rPr>
              <a:t>Battezzati e inviati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71934" y="5786454"/>
            <a:ext cx="50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Iglesias, 17 novembre 2019</a:t>
            </a:r>
            <a:endParaRPr lang="it-IT" dirty="0"/>
          </a:p>
        </p:txBody>
      </p:sp>
      <p:pic>
        <p:nvPicPr>
          <p:cNvPr id="36866" name="Picture 2" descr="Risultati immagini per battezzati e invi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63246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71934" y="214290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Un dono </a:t>
            </a:r>
          </a:p>
          <a:p>
            <a:r>
              <a:rPr lang="it-IT" sz="4800" dirty="0" smtClean="0"/>
              <a:t>Una chiamata</a:t>
            </a:r>
          </a:p>
          <a:p>
            <a:r>
              <a:rPr lang="it-IT" sz="4800" dirty="0" smtClean="0"/>
              <a:t>Una missione</a:t>
            </a:r>
            <a:endParaRPr lang="it-IT" sz="4800" dirty="0"/>
          </a:p>
        </p:txBody>
      </p:sp>
      <p:pic>
        <p:nvPicPr>
          <p:cNvPr id="10242" name="Picture 2" descr="Risultati immagini per acqua battesi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0" cy="414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ENTE\Desktop\rigenerati a vita nuova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3927"/>
            <a:ext cx="9144000" cy="523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142984"/>
            <a:ext cx="87868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Il catechista </a:t>
            </a:r>
          </a:p>
          <a:p>
            <a:r>
              <a:rPr lang="it-IT" sz="4000" dirty="0" smtClean="0"/>
              <a:t>non può che tornare continuamente </a:t>
            </a:r>
          </a:p>
          <a:p>
            <a:r>
              <a:rPr lang="it-IT" sz="4000" dirty="0" smtClean="0">
                <a:solidFill>
                  <a:srgbClr val="FFFF00"/>
                </a:solidFill>
              </a:rPr>
              <a:t>al giorno del suo Battesimo</a:t>
            </a:r>
            <a:r>
              <a:rPr lang="it-IT" sz="4000" dirty="0" smtClean="0"/>
              <a:t>;</a:t>
            </a:r>
          </a:p>
          <a:p>
            <a:r>
              <a:rPr lang="it-IT" sz="4000" dirty="0" smtClean="0"/>
              <a:t>al dono e alla chiamata che ha ricevuto;</a:t>
            </a:r>
          </a:p>
          <a:p>
            <a:r>
              <a:rPr lang="it-IT" sz="4000" dirty="0" smtClean="0">
                <a:solidFill>
                  <a:srgbClr val="FFFF00"/>
                </a:solidFill>
              </a:rPr>
              <a:t>all’incontro generativo </a:t>
            </a:r>
          </a:p>
          <a:p>
            <a:r>
              <a:rPr lang="it-IT" sz="4000" dirty="0" smtClean="0"/>
              <a:t>da cui trarre </a:t>
            </a:r>
            <a:r>
              <a:rPr lang="it-IT" sz="4000" b="1" u="sng" dirty="0" smtClean="0"/>
              <a:t>rinnovamento</a:t>
            </a:r>
            <a:r>
              <a:rPr lang="it-IT" sz="4000" dirty="0" smtClean="0"/>
              <a:t>, </a:t>
            </a:r>
          </a:p>
          <a:p>
            <a:r>
              <a:rPr lang="it-IT" sz="4000" b="1" u="sng" dirty="0" smtClean="0"/>
              <a:t>fiducia</a:t>
            </a:r>
            <a:r>
              <a:rPr lang="it-IT" sz="4000" dirty="0" smtClean="0"/>
              <a:t> per sé e  da irradiare,</a:t>
            </a:r>
          </a:p>
          <a:p>
            <a:r>
              <a:rPr lang="it-IT" sz="4000" b="1" u="sng" dirty="0" smtClean="0"/>
              <a:t>ispirazione</a:t>
            </a:r>
            <a:r>
              <a:rPr lang="it-IT" sz="4000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04665"/>
            <a:ext cx="81781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dirty="0" smtClean="0"/>
              <a:t>Catechisti a servizio </a:t>
            </a:r>
          </a:p>
          <a:p>
            <a:pPr algn="just"/>
            <a:r>
              <a:rPr lang="it-IT" sz="4000" dirty="0" smtClean="0"/>
              <a:t>dell’ </a:t>
            </a:r>
            <a:r>
              <a:rPr lang="it-IT" sz="5400" b="1" dirty="0" smtClean="0">
                <a:solidFill>
                  <a:srgbClr val="FFFF00"/>
                </a:solidFill>
              </a:rPr>
              <a:t>iniziazione cristiana </a:t>
            </a:r>
          </a:p>
          <a:p>
            <a:pPr algn="just"/>
            <a:endParaRPr lang="it-IT" sz="2800" dirty="0" smtClean="0"/>
          </a:p>
          <a:p>
            <a:pPr algn="just"/>
            <a:endParaRPr lang="it-IT" sz="2800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sz="2400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43042" y="3071810"/>
            <a:ext cx="6643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 smtClean="0">
                <a:solidFill>
                  <a:srgbClr val="FFFFFF"/>
                </a:solidFill>
              </a:rPr>
              <a:t>il processo globale </a:t>
            </a:r>
          </a:p>
          <a:p>
            <a:pPr algn="just"/>
            <a:r>
              <a:rPr lang="it-IT" sz="4000" i="1" dirty="0" smtClean="0">
                <a:solidFill>
                  <a:srgbClr val="FFFFFF"/>
                </a:solidFill>
              </a:rPr>
              <a:t>attraverso</a:t>
            </a:r>
            <a:r>
              <a:rPr lang="it-IT" sz="4000" dirty="0" smtClean="0">
                <a:solidFill>
                  <a:srgbClr val="FFFFFF"/>
                </a:solidFill>
              </a:rPr>
              <a:t> </a:t>
            </a:r>
          </a:p>
          <a:p>
            <a:pPr algn="just"/>
            <a:r>
              <a:rPr lang="it-IT" sz="4000" dirty="0" smtClean="0">
                <a:solidFill>
                  <a:srgbClr val="FFFFFF"/>
                </a:solidFill>
              </a:rPr>
              <a:t>il quale si diventa cristiani </a:t>
            </a:r>
          </a:p>
          <a:p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3786182" y="1857364"/>
            <a:ext cx="500066" cy="121444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nell'iniziazione la chiesa genera e rigenera battesi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16" y="1714488"/>
            <a:ext cx="3276584" cy="491487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28596" y="214290"/>
            <a:ext cx="74295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Con l'iniziazione cristiana </a:t>
            </a:r>
          </a:p>
          <a:p>
            <a:r>
              <a:rPr lang="it-IT" sz="4400" dirty="0" smtClean="0">
                <a:solidFill>
                  <a:srgbClr val="FFFF00"/>
                </a:solidFill>
              </a:rPr>
              <a:t>la Chiesa madre </a:t>
            </a:r>
          </a:p>
          <a:p>
            <a:r>
              <a:rPr lang="it-IT" sz="4400" dirty="0" smtClean="0">
                <a:solidFill>
                  <a:srgbClr val="FFFF00"/>
                </a:solidFill>
              </a:rPr>
              <a:t>genera i suoi figli </a:t>
            </a:r>
          </a:p>
          <a:p>
            <a:r>
              <a:rPr lang="it-IT" sz="4400" dirty="0" smtClean="0">
                <a:solidFill>
                  <a:srgbClr val="FFFF00"/>
                </a:solidFill>
              </a:rPr>
              <a:t>e rigenera se stessa.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volto missionario delle parrocchie </a:t>
            </a:r>
          </a:p>
          <a:p>
            <a:r>
              <a:rPr lang="it-IT" dirty="0" smtClean="0"/>
              <a:t>in un mondo che cambia,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1670" y="1142984"/>
            <a:ext cx="4857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 smtClean="0">
              <a:solidFill>
                <a:srgbClr val="FFFF00"/>
              </a:solidFill>
            </a:endParaRPr>
          </a:p>
          <a:p>
            <a:pPr algn="just"/>
            <a:r>
              <a:rPr lang="it-IT" sz="4400" dirty="0" smtClean="0">
                <a:solidFill>
                  <a:srgbClr val="FFFF00"/>
                </a:solidFill>
              </a:rPr>
              <a:t>Iniziazione </a:t>
            </a:r>
          </a:p>
          <a:p>
            <a:pPr algn="just"/>
            <a:r>
              <a:rPr lang="it-IT" sz="8000" i="1" dirty="0" smtClean="0"/>
              <a:t>attraverso</a:t>
            </a:r>
            <a:r>
              <a:rPr lang="it-IT" sz="4400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it-IT" sz="4400" dirty="0" smtClean="0">
                <a:solidFill>
                  <a:srgbClr val="FFFF00"/>
                </a:solidFill>
              </a:rPr>
              <a:t>i Sacramenti</a:t>
            </a: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557214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spc="300" dirty="0" smtClean="0">
                <a:solidFill>
                  <a:srgbClr val="FF0000"/>
                </a:solidFill>
              </a:rPr>
              <a:t>Ispirazione catecumenale</a:t>
            </a:r>
            <a:endParaRPr lang="it-IT" sz="4800" b="1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357166"/>
            <a:ext cx="835824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“</a:t>
            </a:r>
            <a:r>
              <a:rPr lang="it-IT" sz="3600" i="1" dirty="0">
                <a:latin typeface="Candara" pitchFamily="34" charset="0"/>
              </a:rPr>
              <a:t>Educare al pensiero di Cristo, </a:t>
            </a:r>
            <a:endParaRPr lang="it-IT" sz="3600" i="1" dirty="0" smtClean="0">
              <a:latin typeface="Candara" pitchFamily="34" charset="0"/>
            </a:endParaRPr>
          </a:p>
          <a:p>
            <a:pPr algn="just"/>
            <a:r>
              <a:rPr lang="it-IT" sz="3600" i="1" dirty="0" smtClean="0">
                <a:latin typeface="Candara" pitchFamily="34" charset="0"/>
              </a:rPr>
              <a:t>a </a:t>
            </a:r>
            <a:r>
              <a:rPr lang="it-IT" sz="3600" i="1" dirty="0">
                <a:latin typeface="Candara" pitchFamily="34" charset="0"/>
              </a:rPr>
              <a:t>vedere la storia come Lui, </a:t>
            </a:r>
            <a:endParaRPr lang="it-IT" sz="3600" i="1" dirty="0" smtClean="0">
              <a:latin typeface="Candara" pitchFamily="34" charset="0"/>
            </a:endParaRPr>
          </a:p>
          <a:p>
            <a:pPr algn="just"/>
            <a:r>
              <a:rPr lang="it-IT" sz="3600" i="1" dirty="0" smtClean="0">
                <a:latin typeface="Candara" pitchFamily="34" charset="0"/>
              </a:rPr>
              <a:t>a </a:t>
            </a:r>
            <a:r>
              <a:rPr lang="it-IT" sz="3600" i="1" dirty="0">
                <a:latin typeface="Candara" pitchFamily="34" charset="0"/>
              </a:rPr>
              <a:t>giudicare la vita come Lui, </a:t>
            </a:r>
            <a:endParaRPr lang="it-IT" sz="3600" i="1" dirty="0" smtClean="0">
              <a:latin typeface="Candara" pitchFamily="34" charset="0"/>
            </a:endParaRPr>
          </a:p>
          <a:p>
            <a:pPr algn="just"/>
            <a:r>
              <a:rPr lang="it-IT" sz="3600" i="1" dirty="0" smtClean="0">
                <a:latin typeface="Candara" pitchFamily="34" charset="0"/>
              </a:rPr>
              <a:t>a </a:t>
            </a:r>
            <a:r>
              <a:rPr lang="it-IT" sz="3600" i="1" dirty="0">
                <a:latin typeface="Candara" pitchFamily="34" charset="0"/>
              </a:rPr>
              <a:t>scegliere e ad amare come Lui, </a:t>
            </a:r>
          </a:p>
          <a:p>
            <a:pPr algn="just"/>
            <a:r>
              <a:rPr lang="it-IT" sz="3600" i="1" dirty="0" smtClean="0">
                <a:latin typeface="Candara" pitchFamily="34" charset="0"/>
              </a:rPr>
              <a:t>a </a:t>
            </a:r>
            <a:r>
              <a:rPr lang="it-IT" sz="3600" i="1" dirty="0">
                <a:latin typeface="Candara" pitchFamily="34" charset="0"/>
              </a:rPr>
              <a:t>sperare come insegna Lui, </a:t>
            </a:r>
            <a:endParaRPr lang="it-IT" sz="3600" i="1" dirty="0" smtClean="0">
              <a:latin typeface="Candara" pitchFamily="34" charset="0"/>
            </a:endParaRPr>
          </a:p>
          <a:p>
            <a:pPr algn="just"/>
            <a:r>
              <a:rPr lang="it-IT" sz="3600" i="1" dirty="0" smtClean="0">
                <a:latin typeface="Candara" pitchFamily="34" charset="0"/>
              </a:rPr>
              <a:t>a </a:t>
            </a:r>
            <a:r>
              <a:rPr lang="it-IT" sz="3600" i="1" dirty="0">
                <a:latin typeface="Candara" pitchFamily="34" charset="0"/>
              </a:rPr>
              <a:t>vivere in Lui </a:t>
            </a:r>
            <a:endParaRPr lang="it-IT" sz="3600" i="1" dirty="0" smtClean="0">
              <a:latin typeface="Candara" pitchFamily="34" charset="0"/>
            </a:endParaRPr>
          </a:p>
          <a:p>
            <a:pPr algn="just"/>
            <a:r>
              <a:rPr lang="it-IT" sz="3600" i="1" dirty="0" smtClean="0">
                <a:latin typeface="Candara" pitchFamily="34" charset="0"/>
              </a:rPr>
              <a:t>la </a:t>
            </a:r>
            <a:r>
              <a:rPr lang="it-IT" sz="3600" i="1" dirty="0">
                <a:latin typeface="Candara" pitchFamily="34" charset="0"/>
              </a:rPr>
              <a:t>comunione con il Padre </a:t>
            </a:r>
            <a:endParaRPr lang="it-IT" sz="3600" i="1" dirty="0" smtClean="0">
              <a:latin typeface="Candara" pitchFamily="34" charset="0"/>
            </a:endParaRPr>
          </a:p>
          <a:p>
            <a:pPr algn="just"/>
            <a:r>
              <a:rPr lang="it-IT" sz="3600" i="1" dirty="0" smtClean="0">
                <a:latin typeface="Candara" pitchFamily="34" charset="0"/>
              </a:rPr>
              <a:t>e </a:t>
            </a:r>
            <a:r>
              <a:rPr lang="it-IT" sz="3600" i="1" dirty="0">
                <a:latin typeface="Candara" pitchFamily="34" charset="0"/>
              </a:rPr>
              <a:t>lo Spirito Santo</a:t>
            </a:r>
            <a:r>
              <a:rPr lang="it-IT" sz="2800" i="1" dirty="0" smtClean="0"/>
              <a:t>.</a:t>
            </a:r>
            <a:r>
              <a:rPr lang="it-IT" sz="2800" dirty="0" smtClean="0"/>
              <a:t>” </a:t>
            </a:r>
          </a:p>
          <a:p>
            <a:pPr algn="just"/>
            <a:r>
              <a:rPr lang="it-IT" sz="1600" dirty="0" smtClean="0"/>
              <a:t>(Rinnovamento della Catechesi, 38)</a:t>
            </a:r>
            <a:endParaRPr lang="it-IT" sz="2800" dirty="0" smtClean="0"/>
          </a:p>
          <a:p>
            <a:pPr algn="r"/>
            <a:r>
              <a:rPr lang="it-IT" sz="3200" dirty="0" smtClean="0">
                <a:solidFill>
                  <a:srgbClr val="FFFF00"/>
                </a:solidFill>
              </a:rPr>
              <a:t>Questo </a:t>
            </a:r>
            <a:r>
              <a:rPr lang="it-IT" sz="3200" dirty="0">
                <a:solidFill>
                  <a:srgbClr val="FFFF00"/>
                </a:solidFill>
              </a:rPr>
              <a:t>e non altro </a:t>
            </a:r>
            <a:endParaRPr lang="it-IT" sz="3200" dirty="0" smtClean="0">
              <a:solidFill>
                <a:srgbClr val="FFFF00"/>
              </a:solidFill>
            </a:endParaRPr>
          </a:p>
          <a:p>
            <a:pPr algn="r"/>
            <a:r>
              <a:rPr lang="it-IT" sz="3200" dirty="0" smtClean="0">
                <a:solidFill>
                  <a:srgbClr val="FFFF00"/>
                </a:solidFill>
              </a:rPr>
              <a:t>è </a:t>
            </a:r>
            <a:r>
              <a:rPr lang="it-IT" sz="3200" dirty="0">
                <a:solidFill>
                  <a:srgbClr val="FFFF00"/>
                </a:solidFill>
              </a:rPr>
              <a:t>lo scopo dell’iniziazione </a:t>
            </a:r>
            <a:r>
              <a:rPr lang="it-IT" sz="3200" dirty="0" smtClean="0">
                <a:solidFill>
                  <a:srgbClr val="FFFF00"/>
                </a:solidFill>
              </a:rPr>
              <a:t>cristiana </a:t>
            </a:r>
          </a:p>
          <a:p>
            <a:pPr algn="r"/>
            <a:r>
              <a:rPr lang="it-IT" sz="3200" dirty="0" smtClean="0">
                <a:solidFill>
                  <a:srgbClr val="FFFF00"/>
                </a:solidFill>
              </a:rPr>
              <a:t>e della catechesi!</a:t>
            </a:r>
            <a:endParaRPr lang="it-IT" sz="3200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857232"/>
            <a:ext cx="7715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Il catechista non è un maestro o un professore che pensa di svolgere una </a:t>
            </a:r>
            <a:r>
              <a:rPr lang="it-IT" sz="4000" dirty="0" smtClean="0">
                <a:solidFill>
                  <a:srgbClr val="FFFF00"/>
                </a:solidFill>
              </a:rPr>
              <a:t>lezione</a:t>
            </a:r>
            <a:r>
              <a:rPr lang="it-IT" sz="2800" dirty="0" smtClean="0"/>
              <a:t>. </a:t>
            </a:r>
          </a:p>
          <a:p>
            <a:pPr algn="just"/>
            <a:endParaRPr lang="it-IT" sz="2800" dirty="0" smtClean="0"/>
          </a:p>
          <a:p>
            <a:pPr algn="just"/>
            <a:endParaRPr lang="it-IT" sz="3200" dirty="0" smtClean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928934"/>
            <a:ext cx="9144000" cy="32147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la </a:t>
            </a:r>
            <a:r>
              <a:rPr lang="it-IT" sz="3600" i="1" dirty="0" smtClean="0">
                <a:solidFill>
                  <a:schemeClr val="bg1"/>
                </a:solidFill>
              </a:rPr>
              <a:t>catechesi</a:t>
            </a:r>
            <a:r>
              <a:rPr lang="it-IT" sz="3600" dirty="0" smtClean="0">
                <a:solidFill>
                  <a:schemeClr val="bg1"/>
                </a:solidFill>
              </a:rPr>
              <a:t> è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la </a:t>
            </a:r>
            <a:r>
              <a:rPr lang="it-IT" sz="3600" u="sng" dirty="0" smtClean="0">
                <a:solidFill>
                  <a:schemeClr val="bg1"/>
                </a:solidFill>
              </a:rPr>
              <a:t>comunicazione</a:t>
            </a:r>
            <a:r>
              <a:rPr lang="it-IT" sz="3600" dirty="0" smtClean="0">
                <a:solidFill>
                  <a:schemeClr val="bg1"/>
                </a:solidFill>
              </a:rPr>
              <a:t> di una esperienza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e la </a:t>
            </a:r>
            <a:r>
              <a:rPr lang="it-IT" sz="3600" u="sng" dirty="0" smtClean="0">
                <a:solidFill>
                  <a:schemeClr val="bg1"/>
                </a:solidFill>
              </a:rPr>
              <a:t>testimonianza</a:t>
            </a:r>
            <a:r>
              <a:rPr lang="it-IT" sz="3600" dirty="0" smtClean="0">
                <a:solidFill>
                  <a:schemeClr val="bg1"/>
                </a:solidFill>
              </a:rPr>
              <a:t> di una fede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che accende i cuori,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perché immette il desiderio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di incontrare Cristo.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85918" y="2000240"/>
            <a:ext cx="6699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/>
              <a:t>Non più </a:t>
            </a:r>
            <a:r>
              <a:rPr lang="it-IT" sz="4400" i="1" dirty="0" smtClean="0"/>
              <a:t>solo</a:t>
            </a:r>
            <a:r>
              <a:rPr lang="it-IT" sz="4400" dirty="0" smtClean="0"/>
              <a:t> catechismo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4" name="Immagine 3" descr="VersoOrsieres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76750"/>
            <a:ext cx="9144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1571612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 smtClean="0"/>
              <a:t>senza dare nulla per scontato!</a:t>
            </a:r>
            <a:endParaRPr lang="it-IT" sz="4400" dirty="0"/>
          </a:p>
        </p:txBody>
      </p:sp>
      <p:pic>
        <p:nvPicPr>
          <p:cNvPr id="55298" name="Picture 2" descr="Risultati immagini per fede senza dare nulla per sconta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2786058"/>
            <a:ext cx="63627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1142984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latin typeface="Bernard MT Condensed" pitchFamily="18" charset="0"/>
              </a:rPr>
              <a:t>Nulla di nuovo!</a:t>
            </a:r>
            <a:endParaRPr lang="it-IT" sz="66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357166"/>
            <a:ext cx="80724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</a:t>
            </a:r>
            <a:r>
              <a:rPr lang="it-IT" sz="2800" dirty="0" smtClean="0"/>
              <a:t>L’ esperienza catechistica moderna conferma ancora una volta che prima sono i catechisti e poi i catechismi; anzi, prima ancora, sono le </a:t>
            </a:r>
            <a:r>
              <a:rPr lang="it-IT" sz="4000" i="1" dirty="0" smtClean="0">
                <a:solidFill>
                  <a:srgbClr val="FFFF00"/>
                </a:solidFill>
              </a:rPr>
              <a:t>comunità ecclesiali</a:t>
            </a:r>
            <a:r>
              <a:rPr lang="it-IT" sz="2800" dirty="0" smtClean="0"/>
              <a:t>. </a:t>
            </a:r>
          </a:p>
          <a:p>
            <a:pPr algn="just"/>
            <a:r>
              <a:rPr lang="it-IT" sz="2800" dirty="0" smtClean="0"/>
              <a:t>Infatti come non è concepibile una comunità cristiana senza una buona catechesi, così non è pensabile una buona catechesi senza la partecipazione dell’intera comunità</a:t>
            </a:r>
            <a:r>
              <a:rPr lang="it-IT" sz="2400" dirty="0" smtClean="0"/>
              <a:t>.”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i="1" dirty="0" err="1" smtClean="0"/>
              <a:t>RdC</a:t>
            </a:r>
            <a:r>
              <a:rPr lang="it-IT" sz="2400" dirty="0" smtClean="0"/>
              <a:t>, 200</a:t>
            </a:r>
            <a:endParaRPr lang="it-IT" sz="2400" dirty="0"/>
          </a:p>
        </p:txBody>
      </p:sp>
      <p:pic>
        <p:nvPicPr>
          <p:cNvPr id="55298" name="Picture 2" descr="Risultati immagini per documento base rinnovamento cateche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929066"/>
            <a:ext cx="2428875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ultati immagini per candele chiesa"/>
          <p:cNvPicPr>
            <a:picLocks noChangeAspect="1" noChangeArrowheads="1"/>
          </p:cNvPicPr>
          <p:nvPr/>
        </p:nvPicPr>
        <p:blipFill>
          <a:blip r:embed="rId2">
            <a:lum bright="-44000"/>
          </a:blip>
          <a:srcRect/>
          <a:stretch>
            <a:fillRect/>
          </a:stretch>
        </p:blipFill>
        <p:spPr bwMode="auto">
          <a:xfrm>
            <a:off x="0" y="0"/>
            <a:ext cx="9148333" cy="607220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214350" y="142852"/>
            <a:ext cx="79296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Non è indifferente </a:t>
            </a:r>
          </a:p>
          <a:p>
            <a:pPr algn="just"/>
            <a:r>
              <a:rPr lang="it-IT" sz="3200" dirty="0" smtClean="0"/>
              <a:t>l’immagine  e l’esperienza di </a:t>
            </a:r>
            <a:r>
              <a:rPr lang="it-IT" sz="4000" dirty="0" smtClean="0">
                <a:solidFill>
                  <a:srgbClr val="FFFF00"/>
                </a:solidFill>
              </a:rPr>
              <a:t>comunità</a:t>
            </a:r>
            <a:r>
              <a:rPr lang="it-IT" sz="3200" dirty="0" smtClean="0"/>
              <a:t> </a:t>
            </a:r>
          </a:p>
          <a:p>
            <a:pPr algn="just"/>
            <a:r>
              <a:rPr lang="it-IT" sz="3200" dirty="0" smtClean="0"/>
              <a:t>che portiamo dentro di noi e che cerchiamo </a:t>
            </a:r>
          </a:p>
          <a:p>
            <a:pPr algn="just"/>
            <a:r>
              <a:rPr lang="it-IT" sz="3200" dirty="0" smtClean="0"/>
              <a:t>nelle nostre parrocchie.</a:t>
            </a:r>
          </a:p>
          <a:p>
            <a:pPr algn="just"/>
            <a:r>
              <a:rPr lang="it-IT" sz="3200" dirty="0" smtClean="0"/>
              <a:t>Tale immagine </a:t>
            </a:r>
          </a:p>
          <a:p>
            <a:pPr algn="just"/>
            <a:r>
              <a:rPr lang="it-IT" sz="3200" dirty="0" smtClean="0"/>
              <a:t>“verificata o smentita”,</a:t>
            </a:r>
          </a:p>
          <a:p>
            <a:pPr algn="just"/>
            <a:r>
              <a:rPr lang="it-IT" sz="3200" dirty="0" smtClean="0"/>
              <a:t>a volte implicita, </a:t>
            </a:r>
          </a:p>
          <a:p>
            <a:pPr algn="just"/>
            <a:r>
              <a:rPr lang="it-IT" sz="3200" dirty="0" smtClean="0"/>
              <a:t>incide molto sullo stile </a:t>
            </a:r>
          </a:p>
          <a:p>
            <a:pPr algn="just"/>
            <a:r>
              <a:rPr lang="it-IT" sz="3200" dirty="0" smtClean="0"/>
              <a:t>e sui contenuti dell’annuncio.</a:t>
            </a:r>
            <a:endParaRPr lang="it-IT" sz="3200" dirty="0"/>
          </a:p>
        </p:txBody>
      </p:sp>
      <p:sp>
        <p:nvSpPr>
          <p:cNvPr id="20482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4286256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Dimmi che aria di parrocchia respiri </a:t>
            </a:r>
          </a:p>
          <a:p>
            <a:r>
              <a:rPr lang="it-IT" sz="4800" dirty="0" smtClean="0"/>
              <a:t>e ti dirò che catechista sei!</a:t>
            </a:r>
            <a:endParaRPr lang="it-IT" sz="4800" dirty="0"/>
          </a:p>
        </p:txBody>
      </p:sp>
      <p:pic>
        <p:nvPicPr>
          <p:cNvPr id="52226" name="Picture 2" descr="Risultati immagini per b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7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1571612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Stili di vita comunitari 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Stili di annuncio</a:t>
            </a:r>
            <a:endParaRPr lang="it-IT" sz="3200" dirty="0"/>
          </a:p>
        </p:txBody>
      </p:sp>
      <p:sp>
        <p:nvSpPr>
          <p:cNvPr id="3" name="Freccia in giù 2"/>
          <p:cNvSpPr/>
          <p:nvPr/>
        </p:nvSpPr>
        <p:spPr>
          <a:xfrm>
            <a:off x="1857356" y="2285992"/>
            <a:ext cx="642942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000628" y="442913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by</a:t>
            </a:r>
            <a:r>
              <a:rPr lang="it-IT" dirty="0" smtClean="0"/>
              <a:t> Papa Francesco</a:t>
            </a:r>
          </a:p>
          <a:p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 rot="10800000">
            <a:off x="2928926" y="2285992"/>
            <a:ext cx="642942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1071546"/>
            <a:ext cx="78581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Nell’ambito di una Chiesa </a:t>
            </a:r>
          </a:p>
          <a:p>
            <a:pPr algn="just"/>
            <a:r>
              <a:rPr lang="it-IT" sz="2800" dirty="0" smtClean="0"/>
              <a:t>che si fa </a:t>
            </a:r>
          </a:p>
          <a:p>
            <a:pPr algn="just"/>
            <a:r>
              <a:rPr lang="it-IT" sz="3200" dirty="0" smtClean="0">
                <a:solidFill>
                  <a:srgbClr val="FFFF00"/>
                </a:solidFill>
              </a:rPr>
              <a:t>compagna di viaggio dei contemporanei</a:t>
            </a:r>
            <a:r>
              <a:rPr lang="it-IT" sz="2800" dirty="0" smtClean="0"/>
              <a:t>, 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il catechista e la catechista evangelizzano </a:t>
            </a:r>
          </a:p>
          <a:p>
            <a:pPr algn="just"/>
            <a:r>
              <a:rPr lang="it-IT" sz="3600" dirty="0" smtClean="0">
                <a:solidFill>
                  <a:srgbClr val="FFFF00"/>
                </a:solidFill>
              </a:rPr>
              <a:t>narrando la propria esperienza </a:t>
            </a:r>
          </a:p>
          <a:p>
            <a:pPr algn="just"/>
            <a:r>
              <a:rPr lang="it-IT" sz="3600" dirty="0" smtClean="0">
                <a:solidFill>
                  <a:srgbClr val="FFFF00"/>
                </a:solidFill>
              </a:rPr>
              <a:t>di fede </a:t>
            </a:r>
          </a:p>
          <a:p>
            <a:pPr algn="just"/>
            <a:r>
              <a:rPr lang="it-IT" sz="3600" dirty="0" smtClean="0">
                <a:solidFill>
                  <a:srgbClr val="FFFF00"/>
                </a:solidFill>
              </a:rPr>
              <a:t>vissuta nella comunità ecclesiale</a:t>
            </a:r>
            <a:r>
              <a:rPr lang="it-IT" sz="2800" dirty="0" smtClean="0"/>
              <a:t>. </a:t>
            </a:r>
          </a:p>
          <a:p>
            <a:r>
              <a:rPr lang="it-IT" dirty="0" smtClean="0"/>
              <a:t>IG, 76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500306"/>
            <a:ext cx="87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Il catechista non opera isolatamente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85786" y="3786190"/>
            <a:ext cx="75009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La trasmissione della Parola </a:t>
            </a:r>
          </a:p>
          <a:p>
            <a:pPr algn="just"/>
            <a:r>
              <a:rPr lang="it-IT" sz="2800" dirty="0" smtClean="0"/>
              <a:t>suppone una </a:t>
            </a:r>
            <a:r>
              <a:rPr lang="it-IT" sz="2800" dirty="0" smtClean="0">
                <a:solidFill>
                  <a:srgbClr val="FFFF00"/>
                </a:solidFill>
              </a:rPr>
              <a:t>regolare riflessione </a:t>
            </a:r>
          </a:p>
          <a:p>
            <a:pPr algn="just"/>
            <a:r>
              <a:rPr lang="it-IT" sz="2800" dirty="0" smtClean="0"/>
              <a:t>nel </a:t>
            </a:r>
            <a:r>
              <a:rPr lang="it-IT" sz="4400" b="1" dirty="0" smtClean="0"/>
              <a:t>gruppo dei catechisti </a:t>
            </a:r>
            <a:endParaRPr lang="it-IT" sz="2800" b="1" dirty="0" smtClean="0"/>
          </a:p>
          <a:p>
            <a:pPr algn="just"/>
            <a:r>
              <a:rPr lang="it-IT" sz="2800" dirty="0" smtClean="0"/>
              <a:t>e </a:t>
            </a:r>
            <a:r>
              <a:rPr lang="it-IT" sz="2800" dirty="0" smtClean="0">
                <a:solidFill>
                  <a:srgbClr val="FFFF00"/>
                </a:solidFill>
              </a:rPr>
              <a:t>arricchita</a:t>
            </a:r>
            <a:r>
              <a:rPr lang="it-IT" sz="2800" dirty="0" smtClean="0"/>
              <a:t> da idonei approfondimenti.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050" name="AutoShape 2" descr="Risultati immagini per formazione dei catechisti nella comunitÃ  cristiana 2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formazione dei catechisti nella comunitÃ  cristiana 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76450" cy="207645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571736" y="17859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n.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1285860"/>
            <a:ext cx="74295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FFFF00"/>
                </a:solidFill>
              </a:rPr>
              <a:t>Gruppo catechisti </a:t>
            </a:r>
          </a:p>
          <a:p>
            <a:r>
              <a:rPr lang="it-IT" sz="4000" dirty="0" smtClean="0">
                <a:solidFill>
                  <a:schemeClr val="bg1"/>
                </a:solidFill>
              </a:rPr>
              <a:t>come </a:t>
            </a:r>
          </a:p>
          <a:p>
            <a:r>
              <a:rPr lang="it-IT" sz="4000" dirty="0" smtClean="0"/>
              <a:t>luogo</a:t>
            </a:r>
            <a:r>
              <a:rPr lang="it-IT" sz="4000" dirty="0" smtClean="0">
                <a:solidFill>
                  <a:schemeClr val="bg1"/>
                </a:solidFill>
              </a:rPr>
              <a:t> di formazione</a:t>
            </a:r>
            <a:endParaRPr lang="it-IT" dirty="0" smtClean="0"/>
          </a:p>
          <a:p>
            <a:r>
              <a:rPr lang="it-IT" sz="4800" dirty="0" smtClean="0">
                <a:solidFill>
                  <a:srgbClr val="FFFF00"/>
                </a:solidFill>
              </a:rPr>
              <a:t>e </a:t>
            </a:r>
          </a:p>
          <a:p>
            <a:r>
              <a:rPr lang="it-IT" sz="4000" dirty="0" smtClean="0"/>
              <a:t>segno</a:t>
            </a:r>
            <a:r>
              <a:rPr lang="it-IT" sz="4000" dirty="0" smtClean="0">
                <a:solidFill>
                  <a:schemeClr val="bg1"/>
                </a:solidFill>
              </a:rPr>
              <a:t> della dimensione ecclesiale  della vocazione all’annuncio e alla missione.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357166"/>
            <a:ext cx="6000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i="1" dirty="0" smtClean="0">
                <a:solidFill>
                  <a:srgbClr val="FFFF00"/>
                </a:solidFill>
              </a:rPr>
              <a:t>una </a:t>
            </a:r>
            <a:r>
              <a:rPr lang="it-IT" sz="6600" b="1" i="1" dirty="0">
                <a:solidFill>
                  <a:srgbClr val="FFFF00"/>
                </a:solidFill>
              </a:rPr>
              <a:t>spiritualità </a:t>
            </a:r>
            <a:endParaRPr lang="it-IT" sz="6600" b="1" i="1" dirty="0" smtClean="0">
              <a:solidFill>
                <a:srgbClr val="FFFF00"/>
              </a:solidFill>
            </a:endParaRPr>
          </a:p>
          <a:p>
            <a:r>
              <a:rPr lang="it-IT" sz="6600" b="1" i="1" dirty="0" smtClean="0">
                <a:solidFill>
                  <a:srgbClr val="FFFF00"/>
                </a:solidFill>
              </a:rPr>
              <a:t>di </a:t>
            </a:r>
            <a:r>
              <a:rPr lang="it-IT" sz="6600" b="1" i="1" dirty="0">
                <a:solidFill>
                  <a:srgbClr val="FFFF00"/>
                </a:solidFill>
              </a:rPr>
              <a:t>comunione </a:t>
            </a:r>
            <a:endParaRPr lang="it-IT" sz="6600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pic>
        <p:nvPicPr>
          <p:cNvPr id="11266" name="Picture 2" descr="Risultati immagini per tessere mosa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5941331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214290"/>
            <a:ext cx="79296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“Perciò mi fa tanto male riscontrare come in alcune comunità cristiane, e persino tra persone consacrate, si dia spazio a diverse forme di </a:t>
            </a:r>
            <a:r>
              <a:rPr lang="it-IT" sz="3200" dirty="0" smtClean="0">
                <a:solidFill>
                  <a:srgbClr val="FFFF00"/>
                </a:solidFill>
              </a:rPr>
              <a:t>odio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chemeClr val="bg1"/>
                </a:solidFill>
              </a:rPr>
              <a:t>divisione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FF00"/>
                </a:solidFill>
              </a:rPr>
              <a:t>calunnia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chemeClr val="bg1"/>
                </a:solidFill>
              </a:rPr>
              <a:t>diffamazione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FF00"/>
                </a:solidFill>
              </a:rPr>
              <a:t>vendetta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chemeClr val="bg1"/>
                </a:solidFill>
              </a:rPr>
              <a:t>gelosia</a:t>
            </a:r>
            <a:r>
              <a:rPr lang="it-IT" sz="3200" dirty="0" smtClean="0"/>
              <a:t>, desiderio di </a:t>
            </a:r>
            <a:r>
              <a:rPr lang="it-IT" sz="3200" dirty="0" smtClean="0">
                <a:solidFill>
                  <a:srgbClr val="FFFF00"/>
                </a:solidFill>
              </a:rPr>
              <a:t>imporre</a:t>
            </a:r>
            <a:r>
              <a:rPr lang="it-IT" sz="3200" dirty="0" smtClean="0"/>
              <a:t> le proprie idee a qualsiasi costo, fino a </a:t>
            </a:r>
            <a:r>
              <a:rPr lang="it-IT" sz="3200" dirty="0" smtClean="0">
                <a:solidFill>
                  <a:schemeClr val="bg1"/>
                </a:solidFill>
              </a:rPr>
              <a:t>persecuzioni</a:t>
            </a:r>
            <a:r>
              <a:rPr lang="it-IT" sz="3200" dirty="0" smtClean="0"/>
              <a:t> che sembrano una implacabile caccia alle streghe. </a:t>
            </a:r>
            <a:r>
              <a:rPr lang="it-IT" sz="4800" dirty="0" smtClean="0">
                <a:solidFill>
                  <a:srgbClr val="FFFF00"/>
                </a:solidFill>
              </a:rPr>
              <a:t>Chi vogliamo evangelizzare con questi comportamenti? </a:t>
            </a:r>
            <a:r>
              <a:rPr lang="it-IT" sz="3200" dirty="0" smtClean="0"/>
              <a:t>” </a:t>
            </a:r>
          </a:p>
          <a:p>
            <a:pPr algn="r"/>
            <a:r>
              <a:rPr lang="it-IT" sz="1400" dirty="0" smtClean="0"/>
              <a:t>papa Francesco</a:t>
            </a:r>
            <a:endParaRPr lang="it-IT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428604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“Catechista è una vocazione: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essere catechista</a:t>
            </a:r>
            <a:r>
              <a:rPr lang="it-IT" sz="3200" dirty="0" smtClean="0"/>
              <a:t>, questa è la vocazione, </a:t>
            </a:r>
          </a:p>
          <a:p>
            <a:pPr algn="just"/>
            <a:r>
              <a:rPr lang="it-IT" sz="3200" dirty="0" smtClean="0"/>
              <a:t>non lavorare da catechista.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Badate bene, non ho detto </a:t>
            </a:r>
            <a:r>
              <a:rPr lang="it-IT" sz="3200" i="1" dirty="0" smtClean="0"/>
              <a:t>fare</a:t>
            </a:r>
            <a:r>
              <a:rPr lang="it-IT" sz="3200" dirty="0" smtClean="0"/>
              <a:t> i catechisti, ma </a:t>
            </a:r>
            <a:r>
              <a:rPr lang="it-IT" sz="3200" i="1" dirty="0" smtClean="0"/>
              <a:t>esserlo</a:t>
            </a:r>
            <a:r>
              <a:rPr lang="it-IT" sz="3200" dirty="0" smtClean="0"/>
              <a:t>, </a:t>
            </a:r>
            <a:r>
              <a:rPr lang="it-IT" sz="3200" dirty="0" smtClean="0">
                <a:solidFill>
                  <a:srgbClr val="FFFF00"/>
                </a:solidFill>
              </a:rPr>
              <a:t>perché coinvolge la vita</a:t>
            </a:r>
            <a:r>
              <a:rPr lang="it-IT" sz="3200" dirty="0" smtClean="0"/>
              <a:t>.” </a:t>
            </a:r>
          </a:p>
          <a:p>
            <a:pPr algn="r"/>
            <a:r>
              <a:rPr lang="it-IT" dirty="0" smtClean="0"/>
              <a:t>Papa Francesco</a:t>
            </a:r>
            <a:endParaRPr lang="it-IT" sz="3200" dirty="0" smtClean="0"/>
          </a:p>
          <a:p>
            <a:pPr algn="just"/>
            <a:r>
              <a:rPr lang="it-IT" sz="3200" dirty="0" smtClean="0"/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4143380"/>
            <a:ext cx="9144000" cy="2357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Accompagnare all’incontro con Gesù </a:t>
            </a:r>
          </a:p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con le parole e con la vita, </a:t>
            </a:r>
          </a:p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con la testimonianza</a:t>
            </a:r>
            <a:r>
              <a:rPr lang="it-IT" sz="3200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vangelii gau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85794"/>
            <a:ext cx="2381250" cy="362902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57224" y="18573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 i="1" dirty="0" err="1" smtClean="0"/>
              <a:t>Evangelii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gaudium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la prima esortazione apostolica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di papa Francesco,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promulgata il 24 novembre 2013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chiesa vu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1791"/>
            <a:ext cx="9144000" cy="396621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28596" y="0"/>
            <a:ext cx="82153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grande interrogativo della Chiesa</a:t>
            </a:r>
          </a:p>
          <a:p>
            <a:endParaRPr lang="it-IT" dirty="0" smtClean="0"/>
          </a:p>
          <a:p>
            <a:r>
              <a:rPr lang="it-IT" sz="4600" dirty="0" smtClean="0">
                <a:solidFill>
                  <a:srgbClr val="FFFF00"/>
                </a:solidFill>
              </a:rPr>
              <a:t>Come accendere il desiderio </a:t>
            </a:r>
          </a:p>
          <a:p>
            <a:r>
              <a:rPr lang="it-IT" sz="4600" dirty="0" smtClean="0">
                <a:solidFill>
                  <a:srgbClr val="FFFF00"/>
                </a:solidFill>
              </a:rPr>
              <a:t>di incontrare Dio </a:t>
            </a:r>
          </a:p>
          <a:p>
            <a:r>
              <a:rPr lang="it-IT" sz="4600" dirty="0" smtClean="0">
                <a:solidFill>
                  <a:srgbClr val="FFFF00"/>
                </a:solidFill>
              </a:rPr>
              <a:t>nonostante i segni </a:t>
            </a:r>
          </a:p>
          <a:p>
            <a:r>
              <a:rPr lang="it-IT" sz="4600" dirty="0" smtClean="0">
                <a:solidFill>
                  <a:srgbClr val="FFFF00"/>
                </a:solidFill>
              </a:rPr>
              <a:t>che ne oscurano </a:t>
            </a:r>
            <a:r>
              <a:rPr lang="it-IT" sz="4600" dirty="0" smtClean="0">
                <a:solidFill>
                  <a:schemeClr val="bg1"/>
                </a:solidFill>
              </a:rPr>
              <a:t>la presenza?</a:t>
            </a:r>
            <a:endParaRPr lang="it-IT" sz="4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1571612"/>
            <a:ext cx="74295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Papa Francesco, 21 settembre 2019</a:t>
            </a:r>
          </a:p>
          <a:p>
            <a:endParaRPr lang="it-IT" dirty="0" smtClean="0"/>
          </a:p>
          <a:p>
            <a:r>
              <a:rPr lang="it-IT" sz="2800" dirty="0" smtClean="0">
                <a:solidFill>
                  <a:srgbClr val="FFFF00"/>
                </a:solidFill>
              </a:rPr>
              <a:t>Incontro con il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Pontificio Consiglio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per la promozione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della nuova evangelizzazione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Risultati immagini per evangelizza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877" y="1857364"/>
            <a:ext cx="417912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285728"/>
            <a:ext cx="80724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Spesso succede che la Chiesa sia per l’uomo d’oggi un </a:t>
            </a:r>
            <a:r>
              <a:rPr lang="it-IT" sz="3200" b="1" dirty="0" smtClean="0">
                <a:solidFill>
                  <a:srgbClr val="FFFF00"/>
                </a:solidFill>
              </a:rPr>
              <a:t>ricordo freddo</a:t>
            </a:r>
            <a:r>
              <a:rPr lang="it-IT" sz="3200" dirty="0" smtClean="0"/>
              <a:t>, se non una </a:t>
            </a:r>
            <a:r>
              <a:rPr lang="it-IT" sz="3200" b="1" dirty="0" smtClean="0">
                <a:solidFill>
                  <a:srgbClr val="FFFF00"/>
                </a:solidFill>
              </a:rPr>
              <a:t>delusione cocente</a:t>
            </a:r>
            <a:r>
              <a:rPr lang="it-IT" sz="3200" dirty="0" smtClean="0"/>
              <a:t>. Tanti, soprattutto in Occidente, hanno l’impressione di una Chiesa che </a:t>
            </a:r>
            <a:r>
              <a:rPr lang="it-IT" sz="3200" b="1" dirty="0" smtClean="0">
                <a:solidFill>
                  <a:srgbClr val="FFFF00"/>
                </a:solidFill>
              </a:rPr>
              <a:t>non li capisca</a:t>
            </a:r>
            <a:r>
              <a:rPr lang="it-IT" sz="3200" dirty="0" smtClean="0"/>
              <a:t> e sia </a:t>
            </a:r>
            <a:r>
              <a:rPr lang="it-IT" sz="3200" b="1" dirty="0" smtClean="0">
                <a:solidFill>
                  <a:srgbClr val="FFFF00"/>
                </a:solidFill>
              </a:rPr>
              <a:t>lontana dai loro bisogni</a:t>
            </a:r>
            <a:r>
              <a:rPr lang="it-IT" sz="3200" dirty="0" smtClean="0"/>
              <a:t>. </a:t>
            </a:r>
          </a:p>
          <a:p>
            <a:pPr algn="just"/>
            <a:r>
              <a:rPr lang="it-IT" sz="3200" dirty="0" smtClean="0"/>
              <a:t>Alcuni, poi, che vorrebbero assecondare la logica poco evangelica della rilevanza, giudicano </a:t>
            </a:r>
            <a:r>
              <a:rPr lang="it-IT" sz="3200" b="1" dirty="0" smtClean="0">
                <a:solidFill>
                  <a:srgbClr val="FFFF00"/>
                </a:solidFill>
              </a:rPr>
              <a:t>la Chiesa troppo debole </a:t>
            </a:r>
            <a:r>
              <a:rPr lang="it-IT" sz="3200" dirty="0" smtClean="0"/>
              <a:t>nei confronti del mondo, mentre altri la vedono </a:t>
            </a:r>
            <a:r>
              <a:rPr lang="it-IT" sz="3200" b="1" dirty="0" smtClean="0">
                <a:solidFill>
                  <a:srgbClr val="FFFF00"/>
                </a:solidFill>
              </a:rPr>
              <a:t>ancora troppo potente </a:t>
            </a:r>
            <a:r>
              <a:rPr lang="it-IT" sz="3200" dirty="0" smtClean="0"/>
              <a:t>a confronto con le grandi povertà del mondo. </a:t>
            </a:r>
          </a:p>
          <a:p>
            <a:pPr algn="just"/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642918"/>
            <a:ext cx="735811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Direi che è giusto preoccuparsi, ma soprattutto occuparsi, quando si percepisce una Chiesa </a:t>
            </a:r>
            <a:r>
              <a:rPr lang="it-IT" sz="3200" i="1" dirty="0" err="1" smtClean="0">
                <a:solidFill>
                  <a:srgbClr val="FFFF00"/>
                </a:solidFill>
              </a:rPr>
              <a:t>mondanizzata</a:t>
            </a:r>
            <a:r>
              <a:rPr lang="it-IT" sz="3200" dirty="0" smtClean="0"/>
              <a:t>, che segue cioè i criteri di successo del mondo </a:t>
            </a:r>
            <a:r>
              <a:rPr lang="it-IT" sz="4400" u="sng" dirty="0" smtClean="0">
                <a:solidFill>
                  <a:srgbClr val="FFFF00"/>
                </a:solidFill>
              </a:rPr>
              <a:t>e si dimentica che non esiste per annunciare se stessa, ma Gesù</a:t>
            </a:r>
            <a:r>
              <a:rPr lang="it-IT" sz="3200" dirty="0" smtClean="0"/>
              <a:t>. Una Chiesa preoccupata di difendere il suo buon nome, che fatica a rinunciare a ciò che non è essenziale, non prova più l’ardore di calare il Vangelo nell’oggi.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714356"/>
            <a:ext cx="778674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Quello che spesso ci chiedono i nostri fratelli e sorelle, magari senza riuscire a porre la domanda, corrisponde ai bisogni più profondi: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amare ed essere amati,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essere accettati per quello che si è,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trovare la pace del cuore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e una gioia più duratura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dei divertimenti.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117693"/>
            <a:ext cx="792961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Noi abbiamo sperimentato tutto ciò in una parola, anzi in una persona, </a:t>
            </a:r>
            <a:r>
              <a:rPr lang="it-IT" sz="4800" i="1" dirty="0" smtClean="0">
                <a:solidFill>
                  <a:srgbClr val="FFFF00"/>
                </a:solidFill>
              </a:rPr>
              <a:t>Gesù</a:t>
            </a:r>
            <a:r>
              <a:rPr lang="it-IT" sz="3600" dirty="0" smtClean="0"/>
              <a:t>. Noi che, pur fragili e peccatori, siamo stati inondati dal fiume in piena della bontà di Dio, abbiamo questa missione: </a:t>
            </a:r>
            <a:r>
              <a:rPr lang="it-IT" sz="4000" dirty="0" smtClean="0">
                <a:solidFill>
                  <a:srgbClr val="FFFF00"/>
                </a:solidFill>
              </a:rPr>
              <a:t>incontrare i nostri contemporanei per far loro conoscere il suo amore</a:t>
            </a:r>
            <a:r>
              <a:rPr lang="it-IT" sz="3600" dirty="0" smtClean="0"/>
              <a:t>. </a:t>
            </a:r>
          </a:p>
          <a:p>
            <a:pPr algn="just"/>
            <a:r>
              <a:rPr lang="it-IT" sz="3600" dirty="0" smtClean="0"/>
              <a:t>Non tanto insegnando, </a:t>
            </a:r>
          </a:p>
          <a:p>
            <a:pPr algn="just"/>
            <a:r>
              <a:rPr lang="it-IT" sz="3600" dirty="0" smtClean="0"/>
              <a:t>mai giudicando, </a:t>
            </a:r>
          </a:p>
          <a:p>
            <a:pPr algn="just"/>
            <a:r>
              <a:rPr lang="it-IT" sz="3600" dirty="0" smtClean="0"/>
              <a:t>ma facendoci </a:t>
            </a:r>
            <a:r>
              <a:rPr lang="it-IT" sz="3600" i="1" dirty="0" smtClean="0"/>
              <a:t>compagni di strada</a:t>
            </a:r>
            <a:r>
              <a:rPr lang="it-IT" sz="3600" dirty="0" smtClean="0"/>
              <a:t>. 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20" y="214290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FFFF00"/>
                </a:solidFill>
              </a:rPr>
              <a:t>il vero missionario </a:t>
            </a:r>
          </a:p>
          <a:p>
            <a:r>
              <a:rPr lang="it-IT" sz="5400" b="1" dirty="0" smtClean="0">
                <a:solidFill>
                  <a:srgbClr val="FFFF00"/>
                </a:solidFill>
              </a:rPr>
              <a:t>non smette di essere</a:t>
            </a:r>
          </a:p>
          <a:p>
            <a:r>
              <a:rPr lang="it-IT" sz="5400" b="1" dirty="0" smtClean="0">
                <a:solidFill>
                  <a:srgbClr val="FFFF00"/>
                </a:solidFill>
              </a:rPr>
              <a:t>un discepolo</a:t>
            </a:r>
            <a:endParaRPr lang="it-IT" sz="54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3214686"/>
            <a:ext cx="8715404" cy="36625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2"/>
                </a:solidFill>
              </a:rPr>
              <a:t>In tutti i battezzati, dal primo all’ultimo, </a:t>
            </a:r>
          </a:p>
          <a:p>
            <a:r>
              <a:rPr lang="it-IT" sz="2800" dirty="0" smtClean="0">
                <a:solidFill>
                  <a:schemeClr val="bg2"/>
                </a:solidFill>
              </a:rPr>
              <a:t>opera la forza santificatrice dello Spirito </a:t>
            </a:r>
          </a:p>
          <a:p>
            <a:r>
              <a:rPr lang="it-IT" sz="2800" dirty="0" smtClean="0">
                <a:solidFill>
                  <a:schemeClr val="bg2"/>
                </a:solidFill>
              </a:rPr>
              <a:t>che spinge ad evangelizzare. </a:t>
            </a:r>
          </a:p>
          <a:p>
            <a:r>
              <a:rPr lang="it-IT" sz="2800" dirty="0" smtClean="0">
                <a:solidFill>
                  <a:schemeClr val="bg2"/>
                </a:solidFill>
              </a:rPr>
              <a:t>Non diciamo più </a:t>
            </a:r>
          </a:p>
          <a:p>
            <a:r>
              <a:rPr lang="it-IT" sz="2800" dirty="0" smtClean="0">
                <a:solidFill>
                  <a:schemeClr val="bg2"/>
                </a:solidFill>
              </a:rPr>
              <a:t>che siamo “discepoli” e “missionari”, </a:t>
            </a:r>
          </a:p>
          <a:p>
            <a:r>
              <a:rPr lang="it-IT" sz="2800" dirty="0" smtClean="0">
                <a:solidFill>
                  <a:schemeClr val="bg2"/>
                </a:solidFill>
              </a:rPr>
              <a:t>ma che siamo sempre </a:t>
            </a:r>
          </a:p>
          <a:p>
            <a:r>
              <a:rPr lang="it-IT" sz="3600" dirty="0" smtClean="0">
                <a:solidFill>
                  <a:schemeClr val="bg2"/>
                </a:solidFill>
              </a:rPr>
              <a:t>“discepoli-missionari” </a:t>
            </a:r>
          </a:p>
          <a:p>
            <a:r>
              <a:rPr lang="it-IT" sz="2800" dirty="0" smtClean="0">
                <a:solidFill>
                  <a:schemeClr val="bg2"/>
                </a:solidFill>
              </a:rPr>
              <a:t>EG, 119</a:t>
            </a:r>
            <a:endParaRPr lang="it-IT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14678" y="214290"/>
            <a:ext cx="5429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it-IT" sz="2400" dirty="0" smtClean="0"/>
              <a:t> non può vivere il suo servizio nei termini di una </a:t>
            </a:r>
            <a:r>
              <a:rPr lang="it-IT" sz="2400" dirty="0" smtClean="0">
                <a:solidFill>
                  <a:srgbClr val="FFFF00"/>
                </a:solidFill>
              </a:rPr>
              <a:t>prestazione temporanea</a:t>
            </a:r>
            <a:r>
              <a:rPr lang="it-IT" sz="2400" dirty="0" smtClean="0"/>
              <a:t>, legata esclusivamente al momento dell’incontro con i ragazzi. </a:t>
            </a:r>
          </a:p>
          <a:p>
            <a:pPr algn="just"/>
            <a:endParaRPr lang="it-IT" sz="2400" dirty="0" smtClean="0"/>
          </a:p>
          <a:p>
            <a:pPr algn="just">
              <a:buFontTx/>
              <a:buChar char="-"/>
            </a:pPr>
            <a:r>
              <a:rPr lang="it-IT" sz="2400" dirty="0" smtClean="0"/>
              <a:t> deve aprirsi a tutte le dimensioni della vita ecclesiale, acquisendo </a:t>
            </a:r>
            <a:r>
              <a:rPr lang="it-IT" sz="2400" dirty="0" smtClean="0">
                <a:solidFill>
                  <a:srgbClr val="FFFF00"/>
                </a:solidFill>
              </a:rPr>
              <a:t>il senso di gioiosa appartenenza alla parrocchia e alla Chiesa locale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 smtClean="0"/>
          </a:p>
          <a:p>
            <a:pPr algn="just">
              <a:buFontTx/>
              <a:buChar char="-"/>
            </a:pPr>
            <a:r>
              <a:rPr lang="it-IT" sz="2400" dirty="0" smtClean="0"/>
              <a:t> dovrà fare i conti con la propria situazione di vita, un lavoro, una famiglia, ma non può rinunciare ad esprimere una </a:t>
            </a:r>
            <a:r>
              <a:rPr lang="it-IT" sz="2400" dirty="0" smtClean="0">
                <a:solidFill>
                  <a:srgbClr val="FFFF00"/>
                </a:solidFill>
              </a:rPr>
              <a:t>presenza</a:t>
            </a:r>
            <a:r>
              <a:rPr lang="it-IT" sz="2400" dirty="0" smtClean="0"/>
              <a:t> e </a:t>
            </a:r>
            <a:r>
              <a:rPr lang="it-IT" sz="2400" dirty="0" smtClean="0">
                <a:solidFill>
                  <a:srgbClr val="FFFF00"/>
                </a:solidFill>
              </a:rPr>
              <a:t>un’adesione</a:t>
            </a:r>
            <a:r>
              <a:rPr lang="it-IT" sz="2400" dirty="0" smtClean="0"/>
              <a:t> all’intera vita comunitaria. 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2214554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Il catechista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7224" y="357166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dirty="0" smtClean="0"/>
              <a:t>Il tuo cuore sa che la vita non è la stessa senza di Lui, dunque quello che hai scoperto, quello che ti aiuta a vivere e che ti dà speranza, quello è ciò che devi comunicare agli altri. 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1000108"/>
            <a:ext cx="77153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CEI</a:t>
            </a:r>
            <a:endParaRPr lang="it-IT" sz="4800" b="1" i="1" dirty="0" smtClean="0"/>
          </a:p>
          <a:p>
            <a:r>
              <a:rPr lang="it-IT" sz="4800" i="1" dirty="0" smtClean="0"/>
              <a:t>Incontriamo Gesù</a:t>
            </a:r>
            <a:endParaRPr lang="it-IT" i="1" dirty="0" smtClean="0"/>
          </a:p>
          <a:p>
            <a:endParaRPr lang="it-IT" sz="2000" dirty="0"/>
          </a:p>
          <a:p>
            <a:r>
              <a:rPr lang="it-IT" sz="2400" dirty="0" smtClean="0">
                <a:solidFill>
                  <a:srgbClr val="FFFF00"/>
                </a:solidFill>
              </a:rPr>
              <a:t>Orientamenti 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per l’annuncio e la catechesi in Italia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29 giugno 2014</a:t>
            </a:r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4" name="Picture 2" descr="Risultati immagini per incontriamo ges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142984"/>
            <a:ext cx="2824708" cy="44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1285860"/>
            <a:ext cx="7786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400" dirty="0" smtClean="0"/>
              <a:t>… ritrovare il </a:t>
            </a:r>
            <a:r>
              <a:rPr lang="it-IT" sz="4400" b="1" dirty="0" smtClean="0">
                <a:solidFill>
                  <a:srgbClr val="FFFF00"/>
                </a:solidFill>
              </a:rPr>
              <a:t>senso missionario </a:t>
            </a:r>
            <a:r>
              <a:rPr lang="it-IT" sz="4400" dirty="0" smtClean="0"/>
              <a:t>della nostra adesione di fede a Gesù Cristo, </a:t>
            </a:r>
          </a:p>
          <a:p>
            <a:pPr algn="just"/>
            <a:r>
              <a:rPr lang="it-IT" sz="4400" dirty="0" smtClean="0"/>
              <a:t>fede gratuitamente ricevuta come dono nel Battesimo.</a:t>
            </a:r>
          </a:p>
          <a:p>
            <a:endParaRPr lang="it-IT" dirty="0" smtClean="0"/>
          </a:p>
          <a:p>
            <a:r>
              <a:rPr lang="it-IT" dirty="0" smtClean="0"/>
              <a:t>Papa Francesco, GMM, 2019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5786" y="35716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FFFF00"/>
                </a:solidFill>
                <a:latin typeface="Bodoni MT Black" pitchFamily="18" charset="0"/>
              </a:rPr>
              <a:t>1</a:t>
            </a:r>
            <a:endParaRPr lang="it-IT" sz="6000" b="1" dirty="0">
              <a:solidFill>
                <a:srgbClr val="FFFF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1857364"/>
            <a:ext cx="73581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La nostra </a:t>
            </a:r>
          </a:p>
          <a:p>
            <a:r>
              <a:rPr lang="it-IT" sz="4400" dirty="0" smtClean="0"/>
              <a:t>appartenenza filiale a Dio non è mai un atto individuale ma sempre </a:t>
            </a:r>
            <a:r>
              <a:rPr lang="it-IT" sz="4400" b="1" dirty="0" smtClean="0">
                <a:solidFill>
                  <a:srgbClr val="FFFF00"/>
                </a:solidFill>
              </a:rPr>
              <a:t>ecclesiale</a:t>
            </a:r>
            <a:r>
              <a:rPr lang="it-IT" sz="4400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Papa Francesco, GMM, 2019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5786" y="35716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FFFF00"/>
                </a:solidFill>
                <a:latin typeface="Bodoni MT Black" pitchFamily="18" charset="0"/>
              </a:rPr>
              <a:t>2</a:t>
            </a:r>
            <a:endParaRPr lang="it-IT" sz="6000" b="1" dirty="0">
              <a:solidFill>
                <a:srgbClr val="FFFF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1500174"/>
            <a:ext cx="79296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400" dirty="0" smtClean="0"/>
              <a:t>La Chiesa è in missione </a:t>
            </a:r>
            <a:r>
              <a:rPr lang="it-IT" sz="4400" b="1" dirty="0" smtClean="0">
                <a:solidFill>
                  <a:srgbClr val="FFFF00"/>
                </a:solidFill>
              </a:rPr>
              <a:t>nel mondo</a:t>
            </a:r>
            <a:r>
              <a:rPr lang="it-IT" sz="4400" dirty="0" smtClean="0"/>
              <a:t>: la fede in Gesù Cristo ci dona la giusta dimensione di tutte le cose facendoci vedere il mondo con gli occhi e il cuore di Dio.</a:t>
            </a:r>
          </a:p>
          <a:p>
            <a:pPr algn="just"/>
            <a:endParaRPr lang="it-IT" sz="4000" dirty="0" smtClean="0"/>
          </a:p>
          <a:p>
            <a:r>
              <a:rPr lang="it-IT" dirty="0" smtClean="0"/>
              <a:t>Papa Francesco, GMM 2019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5786" y="35716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FFFF00"/>
                </a:solidFill>
                <a:latin typeface="Bodoni MT Black" pitchFamily="18" charset="0"/>
              </a:rPr>
              <a:t>3</a:t>
            </a:r>
            <a:endParaRPr lang="it-IT" sz="6000" b="1" dirty="0">
              <a:solidFill>
                <a:srgbClr val="FFFF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357166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 smtClean="0"/>
              <a:t>Il </a:t>
            </a:r>
            <a:r>
              <a:rPr lang="it-IT" sz="4800" i="1" dirty="0" smtClean="0">
                <a:solidFill>
                  <a:srgbClr val="00B0F0"/>
                </a:solidFill>
              </a:rPr>
              <a:t>catechista</a:t>
            </a:r>
            <a:r>
              <a:rPr lang="it-IT" sz="4000" dirty="0" smtClean="0"/>
              <a:t> </a:t>
            </a:r>
          </a:p>
          <a:p>
            <a:pPr algn="just"/>
            <a:r>
              <a:rPr lang="it-IT" sz="4000" dirty="0" smtClean="0"/>
              <a:t>è un uomo o donna </a:t>
            </a:r>
            <a:r>
              <a:rPr lang="it-IT" sz="4000" dirty="0" smtClean="0">
                <a:solidFill>
                  <a:srgbClr val="FFFF00"/>
                </a:solidFill>
              </a:rPr>
              <a:t>credente</a:t>
            </a:r>
            <a:r>
              <a:rPr lang="it-IT" sz="4000" dirty="0" smtClean="0"/>
              <a:t>, </a:t>
            </a:r>
          </a:p>
          <a:p>
            <a:pPr algn="just"/>
            <a:r>
              <a:rPr lang="it-IT" sz="4000" dirty="0" smtClean="0"/>
              <a:t>adulto nella fede </a:t>
            </a:r>
          </a:p>
          <a:p>
            <a:pPr algn="just"/>
            <a:r>
              <a:rPr lang="it-IT" sz="4000" dirty="0" smtClean="0"/>
              <a:t> che ha fatto </a:t>
            </a:r>
          </a:p>
          <a:p>
            <a:pPr algn="just"/>
            <a:r>
              <a:rPr lang="it-IT" sz="4000" dirty="0" smtClean="0">
                <a:solidFill>
                  <a:srgbClr val="FFFF00"/>
                </a:solidFill>
              </a:rPr>
              <a:t>la scelta fondamentale per Cristo</a:t>
            </a:r>
            <a:r>
              <a:rPr lang="it-IT" sz="4000" dirty="0" smtClean="0"/>
              <a:t>, </a:t>
            </a:r>
          </a:p>
          <a:p>
            <a:pPr algn="just"/>
            <a:r>
              <a:rPr lang="it-IT" sz="4000" dirty="0" smtClean="0"/>
              <a:t>è capace di </a:t>
            </a:r>
            <a:r>
              <a:rPr lang="it-IT" sz="4000" dirty="0" smtClean="0">
                <a:solidFill>
                  <a:srgbClr val="FFFF00"/>
                </a:solidFill>
              </a:rPr>
              <a:t>comunicarla,</a:t>
            </a:r>
            <a:r>
              <a:rPr lang="it-IT" sz="4000" dirty="0" smtClean="0"/>
              <a:t> </a:t>
            </a:r>
          </a:p>
          <a:p>
            <a:pPr algn="just"/>
            <a:r>
              <a:rPr lang="it-IT" sz="4000" dirty="0" smtClean="0">
                <a:solidFill>
                  <a:srgbClr val="FFFFFF"/>
                </a:solidFill>
              </a:rPr>
              <a:t>è inserito/a in </a:t>
            </a:r>
            <a:r>
              <a:rPr lang="it-IT" sz="4000" dirty="0" smtClean="0"/>
              <a:t>una </a:t>
            </a:r>
            <a:r>
              <a:rPr lang="it-IT" sz="4000" dirty="0" smtClean="0">
                <a:solidFill>
                  <a:srgbClr val="FFFF00"/>
                </a:solidFill>
              </a:rPr>
              <a:t>comunità</a:t>
            </a:r>
            <a:r>
              <a:rPr lang="it-IT" sz="4000" dirty="0" smtClean="0"/>
              <a:t> </a:t>
            </a:r>
          </a:p>
          <a:p>
            <a:pPr algn="just"/>
            <a:r>
              <a:rPr lang="it-IT" sz="4000" dirty="0" smtClean="0"/>
              <a:t>e sa correlare </a:t>
            </a:r>
            <a:r>
              <a:rPr lang="it-IT" sz="4000" dirty="0" smtClean="0">
                <a:solidFill>
                  <a:srgbClr val="FFFF00"/>
                </a:solidFill>
              </a:rPr>
              <a:t>fede e vita</a:t>
            </a:r>
            <a:r>
              <a:rPr lang="it-IT" sz="40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IG, </a:t>
            </a:r>
            <a:r>
              <a:rPr lang="it-IT" sz="2800" i="1" dirty="0" smtClean="0"/>
              <a:t>glossario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sultati immagini per tralcio vite ges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8397"/>
            <a:ext cx="9144000" cy="571960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57158" y="500042"/>
            <a:ext cx="3643338" cy="54322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2"/>
                </a:solidFill>
              </a:rPr>
              <a:t>Dal Vangelo di Giovanni </a:t>
            </a:r>
          </a:p>
          <a:p>
            <a:pPr algn="just"/>
            <a:r>
              <a:rPr lang="it-IT" sz="2400" dirty="0" smtClean="0">
                <a:solidFill>
                  <a:schemeClr val="bg2"/>
                </a:solidFill>
              </a:rPr>
              <a:t>(15, 4-5)</a:t>
            </a:r>
          </a:p>
          <a:p>
            <a:pPr algn="just"/>
            <a:endParaRPr lang="it-IT" sz="2400" dirty="0" smtClean="0">
              <a:solidFill>
                <a:schemeClr val="bg2"/>
              </a:solidFill>
            </a:endParaRPr>
          </a:p>
          <a:p>
            <a:pPr algn="just"/>
            <a:r>
              <a:rPr lang="it-IT" sz="2500" dirty="0" smtClean="0">
                <a:solidFill>
                  <a:schemeClr val="bg2"/>
                </a:solidFill>
              </a:rPr>
              <a:t>Rimanete in me e io in voi. Come il tralcio non può portare frutto da se stesso se non rimane nella vite, così neanche voi se non rimanete in me. </a:t>
            </a:r>
            <a:r>
              <a:rPr lang="it-IT" sz="2500" baseline="30000" dirty="0" smtClean="0">
                <a:solidFill>
                  <a:schemeClr val="bg2"/>
                </a:solidFill>
              </a:rPr>
              <a:t> </a:t>
            </a:r>
            <a:r>
              <a:rPr lang="it-IT" sz="2500" dirty="0" smtClean="0">
                <a:solidFill>
                  <a:schemeClr val="bg2"/>
                </a:solidFill>
              </a:rPr>
              <a:t>Io sono la vite, voi i tralci.  Chi rimane in me, e io in lui, porta molto frutto, perché senza di me non potete far nulla.</a:t>
            </a:r>
            <a:endParaRPr lang="it-IT" sz="25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1187</Words>
  <Application>Microsoft Office PowerPoint</Application>
  <PresentationFormat>Presentazione su schermo (4:3)</PresentationFormat>
  <Paragraphs>194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…con i catechisti</dc:title>
  <dc:creator>UTENTE</dc:creator>
  <cp:lastModifiedBy>UTENTE</cp:lastModifiedBy>
  <cp:revision>123</cp:revision>
  <dcterms:created xsi:type="dcterms:W3CDTF">2014-10-21T10:04:19Z</dcterms:created>
  <dcterms:modified xsi:type="dcterms:W3CDTF">2019-11-17T16:16:07Z</dcterms:modified>
</cp:coreProperties>
</file>